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0" r:id="rId2"/>
    <p:sldId id="376" r:id="rId3"/>
    <p:sldId id="430" r:id="rId4"/>
    <p:sldId id="433" r:id="rId5"/>
    <p:sldId id="435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07" r:id="rId15"/>
    <p:sldId id="448" r:id="rId16"/>
    <p:sldId id="414" r:id="rId17"/>
    <p:sldId id="416" r:id="rId18"/>
    <p:sldId id="420" r:id="rId19"/>
    <p:sldId id="417" r:id="rId20"/>
    <p:sldId id="452" r:id="rId21"/>
    <p:sldId id="418" r:id="rId22"/>
    <p:sldId id="419" r:id="rId23"/>
    <p:sldId id="358" r:id="rId24"/>
    <p:sldId id="424" r:id="rId25"/>
    <p:sldId id="427" r:id="rId26"/>
    <p:sldId id="429" r:id="rId27"/>
    <p:sldId id="421" r:id="rId28"/>
    <p:sldId id="426" r:id="rId29"/>
    <p:sldId id="403" r:id="rId30"/>
    <p:sldId id="451" r:id="rId31"/>
    <p:sldId id="453" r:id="rId32"/>
    <p:sldId id="431" r:id="rId33"/>
    <p:sldId id="432" r:id="rId34"/>
    <p:sldId id="434" r:id="rId35"/>
    <p:sldId id="353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CCFF"/>
    <a:srgbClr val="3333FF"/>
    <a:srgbClr val="3399FF"/>
    <a:srgbClr val="990000"/>
    <a:srgbClr val="336600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5181" autoAdjust="0"/>
    <p:restoredTop sz="94660"/>
  </p:normalViewPr>
  <p:slideViewPr>
    <p:cSldViewPr>
      <p:cViewPr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149D4F1-D66B-418D-8685-41DAE24FA88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E8C9AD-E4E7-411C-909C-95BF4B692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3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87313"/>
            <a:ext cx="7772400" cy="1470025"/>
          </a:xfrm>
          <a:solidFill>
            <a:schemeClr val="bg1">
              <a:alpha val="39999"/>
            </a:scheme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24325"/>
            <a:ext cx="6400800" cy="1752600"/>
          </a:xfrm>
          <a:ln w="9525">
            <a:noFill/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BAAF1-7CC2-4DCE-81A0-719803687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67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08EA7-6061-4E68-BD99-BEDF6DD0B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80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9E50F-59EF-4DDA-B4BA-225596A1A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7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B5582-6E4E-4D0D-88E5-99448B0D8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2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CD1F5-572C-44A3-84E4-F0F7ADE9D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2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E3B9D-10CF-4839-B26C-165D80DDC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48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D2610-82D2-4A15-80ED-133BD9497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85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A8BD5-6604-49B9-BDEC-7F314B191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710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A8DF-26C4-44A6-A51D-C56D01424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3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102D1-2BFC-4E13-AAFE-7A50383A7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816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2C670-640B-4429-B4B5-01B6A1968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7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int1234ыярфенш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35213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3175">
            <a:solidFill>
              <a:srgbClr val="33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E3ECA430-F860-4721-A74B-2B2FC5071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99FF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__________Microsoft_Excel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7.png"/><Relationship Id="rId4" Type="http://schemas.openxmlformats.org/officeDocument/2006/relationships/oleObject" Target="../embeddings/__________Microsoft_Excel1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jpeg"/><Relationship Id="rId4" Type="http://schemas.openxmlformats.org/officeDocument/2006/relationships/image" Target="../media/image2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8.jpeg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2"/>
          <p:cNvSpPr>
            <a:spLocks noGrp="1"/>
          </p:cNvSpPr>
          <p:nvPr>
            <p:ph type="ctrTitle"/>
          </p:nvPr>
        </p:nvSpPr>
        <p:spPr>
          <a:xfrm>
            <a:off x="250825" y="333375"/>
            <a:ext cx="7772400" cy="4895850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ru-RU" sz="3600" smtClean="0">
                <a:solidFill>
                  <a:srgbClr val="990000"/>
                </a:solidFill>
                <a:latin typeface="Arial" charset="0"/>
                <a:cs typeface="Arial" charset="0"/>
              </a:rPr>
              <a:t/>
            </a:r>
            <a:br>
              <a:rPr lang="ru-RU" sz="3600" smtClean="0">
                <a:solidFill>
                  <a:srgbClr val="990000"/>
                </a:solidFill>
                <a:latin typeface="Arial" charset="0"/>
                <a:cs typeface="Arial" charset="0"/>
              </a:rPr>
            </a:br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Социально-активная образовательная среда гуманитарной школы как условие повышения качества образования</a:t>
            </a:r>
            <a:r>
              <a:rPr lang="ru-RU" smtClean="0">
                <a:solidFill>
                  <a:srgbClr val="990000"/>
                </a:solidFill>
                <a:latin typeface="Arial" charset="0"/>
              </a:rPr>
              <a:t/>
            </a:r>
            <a:br>
              <a:rPr lang="ru-RU" smtClean="0">
                <a:solidFill>
                  <a:srgbClr val="990000"/>
                </a:solidFill>
                <a:latin typeface="Arial" charset="0"/>
              </a:rPr>
            </a:br>
            <a:endParaRPr lang="ru-RU" smtClean="0">
              <a:solidFill>
                <a:srgbClr val="99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211638" y="3933825"/>
            <a:ext cx="4432300" cy="1752600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 </a:t>
            </a:r>
          </a:p>
          <a:p>
            <a:pPr algn="l">
              <a:defRPr/>
            </a:pPr>
            <a:r>
              <a:rPr lang="ru-RU" sz="1400" b="1" i="1" dirty="0" smtClean="0">
                <a:solidFill>
                  <a:schemeClr val="accent6"/>
                </a:solidFill>
              </a:rPr>
              <a:t>Смолкина Наталья Викторовна</a:t>
            </a:r>
            <a:endParaRPr lang="ru-RU" sz="1400" b="1" dirty="0">
              <a:solidFill>
                <a:schemeClr val="accent6"/>
              </a:solidFill>
            </a:endParaRPr>
          </a:p>
          <a:p>
            <a:pPr algn="l">
              <a:defRPr/>
            </a:pPr>
            <a:r>
              <a:rPr lang="ru-RU" sz="1400" b="1" i="1" dirty="0">
                <a:solidFill>
                  <a:schemeClr val="accent6"/>
                </a:solidFill>
              </a:rPr>
              <a:t>директор </a:t>
            </a:r>
            <a:r>
              <a:rPr lang="ru-RU" sz="1400" b="1" i="1" dirty="0" smtClean="0">
                <a:solidFill>
                  <a:schemeClr val="accent6"/>
                </a:solidFill>
              </a:rPr>
              <a:t>МБОУ «Школа № 72</a:t>
            </a:r>
          </a:p>
          <a:p>
            <a:pPr algn="l">
              <a:defRPr/>
            </a:pPr>
            <a:r>
              <a:rPr lang="ru-RU" sz="1400" b="1" i="1" dirty="0" smtClean="0">
                <a:solidFill>
                  <a:schemeClr val="accent6"/>
                </a:solidFill>
              </a:rPr>
              <a:t>с углубленным изучением немецкого языка»</a:t>
            </a:r>
          </a:p>
          <a:p>
            <a:pPr algn="l">
              <a:defRPr/>
            </a:pPr>
            <a:r>
              <a:rPr lang="ru-RU" sz="1400" b="1" i="1" dirty="0" smtClean="0">
                <a:solidFill>
                  <a:schemeClr val="accent6"/>
                </a:solidFill>
              </a:rPr>
              <a:t>Советского района г. Казани</a:t>
            </a:r>
            <a:endParaRPr lang="ru-RU" sz="1400" b="1" dirty="0">
              <a:solidFill>
                <a:schemeClr val="accent6"/>
              </a:solidFill>
            </a:endParaRPr>
          </a:p>
          <a:p>
            <a:pPr algn="l">
              <a:defRPr/>
            </a:pPr>
            <a:r>
              <a:rPr lang="ru-RU" sz="1400" b="1" i="1" dirty="0">
                <a:solidFill>
                  <a:schemeClr val="accent6"/>
                </a:solidFill>
              </a:rPr>
              <a:t> </a:t>
            </a:r>
            <a:endParaRPr lang="ru-RU" sz="1400" b="1" dirty="0">
              <a:solidFill>
                <a:schemeClr val="accent6"/>
              </a:solidFill>
            </a:endParaRPr>
          </a:p>
        </p:txBody>
      </p:sp>
      <p:pic>
        <p:nvPicPr>
          <p:cNvPr id="3076" name="Picture 3" descr="http://kulschool4.alted.ru/userfiles/image/fs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79375"/>
            <a:ext cx="16129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42938" y="285750"/>
            <a:ext cx="822960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Спортивная площадка школы</a:t>
            </a:r>
          </a:p>
        </p:txBody>
      </p:sp>
      <p:pic>
        <p:nvPicPr>
          <p:cNvPr id="50178" name="Picture 2" descr="C:\Users\Директор\Desktop\Мои документы\физкультура\площадка\IMG_84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1571612"/>
            <a:ext cx="4404402" cy="2357454"/>
          </a:xfrm>
          <a:ln>
            <a:noFill/>
          </a:ln>
          <a:effectLst>
            <a:softEdge rad="112500"/>
          </a:effectLst>
        </p:spPr>
      </p:pic>
      <p:pic>
        <p:nvPicPr>
          <p:cNvPr id="5" name="Picture 12" descr="DSC050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643750"/>
            <a:ext cx="3929090" cy="284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3" name="Прямоугольник 5"/>
          <p:cNvSpPr>
            <a:spLocks noChangeArrowheads="1"/>
          </p:cNvSpPr>
          <p:nvPr/>
        </p:nvSpPr>
        <p:spPr bwMode="auto">
          <a:xfrm>
            <a:off x="285750" y="4572000"/>
            <a:ext cx="4429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993300"/>
                </a:solidFill>
              </a:rPr>
              <a:t> Хоккейная команда школы – участник турнира «Золотая шайба»</a:t>
            </a:r>
            <a:endParaRPr lang="ru-RU"/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>
          <a:xfrm>
            <a:off x="4857750" y="1571625"/>
            <a:ext cx="3714750" cy="128587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3200" kern="0" dirty="0">
                <a:solidFill>
                  <a:srgbClr val="993300"/>
                </a:solidFill>
                <a:latin typeface="+mn-lt"/>
                <a:cs typeface="+mn-cs"/>
              </a:rPr>
              <a:t>   </a:t>
            </a:r>
            <a:r>
              <a:rPr lang="ru-RU" dirty="0">
                <a:solidFill>
                  <a:srgbClr val="993300"/>
                </a:solidFill>
              </a:rPr>
              <a:t>Любимое занятие наших мальчишек – играть в футбол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Организация питания</a:t>
            </a:r>
          </a:p>
        </p:txBody>
      </p:sp>
      <p:pic>
        <p:nvPicPr>
          <p:cNvPr id="4" name="Picture 2" descr="C:\Users\Директор\Desktop\Мои документы\Фото\столова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472" y="1571612"/>
            <a:ext cx="4392689" cy="2714644"/>
          </a:xfrm>
          <a:ln>
            <a:noFill/>
          </a:ln>
          <a:effectLst>
            <a:softEdge rad="112500"/>
          </a:effec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929188" y="1714500"/>
            <a:ext cx="40005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ru-RU" sz="1400" b="1">
                <a:solidFill>
                  <a:srgbClr val="993300"/>
                </a:solidFill>
              </a:rPr>
              <a:t>Количество учащихся, обеспеченных льготным питанием - 158 чел.,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1400" b="1">
                <a:solidFill>
                  <a:srgbClr val="993300"/>
                </a:solidFill>
              </a:rPr>
              <a:t>Количество учащихся, обеспеченных горячим полноценным питанием - 619 чел.</a:t>
            </a:r>
          </a:p>
          <a:p>
            <a:pPr eaLnBrk="1" hangingPunct="1"/>
            <a:endParaRPr lang="ru-RU"/>
          </a:p>
        </p:txBody>
      </p:sp>
      <p:pic>
        <p:nvPicPr>
          <p:cNvPr id="17413" name="Picture 5" descr="C:\Users\Директор\Desktop\Мои документы\Фото\фото в буклет\фото сингапур\DSC07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143380"/>
            <a:ext cx="3857651" cy="251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642938" y="5000625"/>
            <a:ext cx="385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sz="1400" b="1">
                <a:solidFill>
                  <a:srgbClr val="993300"/>
                </a:solidFill>
              </a:rPr>
              <a:t>Охват полноценным горячим питанием по школе составляет 93 %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C00000"/>
                </a:solidFill>
                <a:latin typeface="Arial" charset="0"/>
                <a:cs typeface="Arial" charset="0"/>
              </a:rPr>
              <a:t>              Внебюджетная деятельность школы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11188" y="1177925"/>
          <a:ext cx="8064500" cy="5116513"/>
        </p:xfrm>
        <a:graphic>
          <a:graphicData uri="http://schemas.openxmlformats.org/drawingml/2006/table">
            <a:tbl>
              <a:tblPr/>
              <a:tblGrid>
                <a:gridCol w="532033"/>
                <a:gridCol w="2730170"/>
                <a:gridCol w="1470091"/>
                <a:gridCol w="3332206"/>
              </a:tblGrid>
              <a:tr h="9449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36" marR="91436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Нормативно- правовое основание</a:t>
                      </a:r>
                    </a:p>
                  </a:txBody>
                  <a:tcPr marL="91436" marR="91436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привлечения внебюджетных средств</a:t>
                      </a:r>
                    </a:p>
                  </a:txBody>
                  <a:tcPr marL="91436" marR="91436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освоения внебюджетных средств</a:t>
                      </a:r>
                    </a:p>
                  </a:txBody>
                  <a:tcPr marL="91436" marR="91436"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723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Положение «Об оказании платных образовательных услуг»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(предшкольная подготовка)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570,0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руб.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оплата и стимулирование труда работников школы-394,0 тыс. руб.,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укрепление материально-технической базы школы –158,0 тыс.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прочие нужды – 13,0 тыс. руб.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2269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Положение «Об оказании платных образовательных услуг»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(предшкольная подготовка)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620,0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и стимулирование труда работников школы-302, 33 тыс. руб.,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укрепление материально-технической базы школы –71, 2тыс. руб.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4723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Положение «Об оказании платных образовательных услуг»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(предшкольная подготовка)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467,0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оплата и стимулирование труда работников школы-273,0 тыс. руб.,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укрепление материально-технической базы школы –96,0 тыс.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прочие нужды – 18,0 тыс. руб.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7" marR="6857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>
                <a:solidFill>
                  <a:srgbClr val="C00000"/>
                </a:solidFill>
                <a:latin typeface="Arial" charset="0"/>
                <a:cs typeface="Arial" charset="0"/>
              </a:rPr>
              <a:t>Кадровый состав</a:t>
            </a:r>
            <a:endParaRPr lang="ru-RU" sz="3600" smtClean="0"/>
          </a:p>
        </p:txBody>
      </p:sp>
      <p:sp>
        <p:nvSpPr>
          <p:cNvPr id="15363" name="Содержимое 3"/>
          <p:cNvSpPr>
            <a:spLocks noGrp="1"/>
          </p:cNvSpPr>
          <p:nvPr>
            <p:ph idx="1"/>
          </p:nvPr>
        </p:nvSpPr>
        <p:spPr>
          <a:xfrm>
            <a:off x="357188" y="1571625"/>
            <a:ext cx="8229600" cy="4525963"/>
          </a:xfrm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33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ru-RU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Всего педагогических работников - 61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 из них:</a:t>
            </a:r>
          </a:p>
          <a:p>
            <a:r>
              <a:rPr lang="ru-RU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высшей кв. категории - 17;</a:t>
            </a:r>
          </a:p>
          <a:p>
            <a:r>
              <a:rPr lang="ru-RU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первой кв. категории – 25;</a:t>
            </a:r>
          </a:p>
          <a:p>
            <a:r>
              <a:rPr lang="ru-RU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молодых специалистов – 9.</a:t>
            </a:r>
          </a:p>
        </p:txBody>
      </p:sp>
      <p:pic>
        <p:nvPicPr>
          <p:cNvPr id="15364" name="Рисунок 3" descr="эмблема школы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571625"/>
            <a:ext cx="262413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5" name="Объект 1"/>
          <p:cNvGraphicFramePr>
            <a:graphicFrameLocks/>
          </p:cNvGraphicFramePr>
          <p:nvPr/>
        </p:nvGraphicFramePr>
        <p:xfrm>
          <a:off x="857250" y="4071938"/>
          <a:ext cx="7286625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r:id="rId4" imgW="7285351" imgH="2145978" progId="Excel.Chart.8">
                  <p:embed/>
                </p:oleObj>
              </mc:Choice>
              <mc:Fallback>
                <p:oleObj r:id="rId4" imgW="7285351" imgH="2145978" progId="Excel.Chart.8">
                  <p:embed/>
                  <p:pic>
                    <p:nvPicPr>
                      <p:cNvPr id="0" name="Объект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4071938"/>
                        <a:ext cx="7286625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Концептуальные принципы образовательной политики школы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4525962"/>
          </a:xfrm>
          <a:ln>
            <a:noFill/>
          </a:ln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b="1" dirty="0" smtClean="0"/>
              <a:t>	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Учиться знать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Учиться делать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Учиться жить вместе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Учиться быть</a:t>
            </a:r>
          </a:p>
          <a:p>
            <a:pPr marL="0" indent="0" algn="ctr">
              <a:buFontTx/>
              <a:buNone/>
              <a:defRPr/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292600"/>
            <a:ext cx="2624138" cy="20716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4286250"/>
            <a:ext cx="2624137" cy="20716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>
                <a:solidFill>
                  <a:srgbClr val="C00000"/>
                </a:solidFill>
                <a:latin typeface="Arial" charset="0"/>
                <a:cs typeface="Arial" charset="0"/>
              </a:rPr>
              <a:t>Всероссийский конкурс </a:t>
            </a:r>
            <a:br>
              <a:rPr lang="ru-RU" sz="360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sz="3600" smtClean="0">
                <a:solidFill>
                  <a:srgbClr val="C00000"/>
                </a:solidFill>
                <a:latin typeface="Arial" charset="0"/>
                <a:cs typeface="Arial" charset="0"/>
              </a:rPr>
              <a:t>«Учитель года»</a:t>
            </a: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3513138" y="1714500"/>
            <a:ext cx="542925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sz="1300" b="1">
                <a:solidFill>
                  <a:srgbClr val="C00000"/>
                </a:solidFill>
              </a:rPr>
              <a:t>Низамутдинова Алсу Рашитовна, педагог- организатор школы,</a:t>
            </a:r>
          </a:p>
          <a:p>
            <a:pPr algn="just">
              <a:buFont typeface="Arial" charset="0"/>
              <a:buChar char="•"/>
            </a:pPr>
            <a:r>
              <a:rPr lang="ru-RU" sz="1300" b="1">
                <a:solidFill>
                  <a:srgbClr val="C00000"/>
                </a:solidFill>
              </a:rPr>
              <a:t> победитель республиканского конкурса «Учитель года-2018» в номинации «Педагог- организатор- 2018»;</a:t>
            </a:r>
          </a:p>
          <a:p>
            <a:pPr algn="just">
              <a:buFont typeface="Arial" charset="0"/>
              <a:buChar char="•"/>
            </a:pPr>
            <a:r>
              <a:rPr lang="ru-RU" sz="1300" b="1">
                <a:solidFill>
                  <a:srgbClr val="C00000"/>
                </a:solidFill>
              </a:rPr>
              <a:t> призер Всероссийского конкурса «Учитель года–2018» в номинации «Воспитать человека»</a:t>
            </a:r>
          </a:p>
        </p:txBody>
      </p:sp>
      <p:pic>
        <p:nvPicPr>
          <p:cNvPr id="17412" name="Picture 2" descr="C:\Users\Директор\Desktop\сканы для стендов\уч.года республика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14500"/>
            <a:ext cx="3178175" cy="4248150"/>
          </a:xfr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3175">
                <a:solidFill>
                  <a:srgbClr val="3399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C:\Users\Директор\Desktop\сканы для стендов\IMG-20180827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84" y="3441217"/>
            <a:ext cx="2971696" cy="2451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C:\Users\Директор\Desktop\CE7E3A8C-2FAF-4EF0-917F-2F5C9846D45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10" y="3427826"/>
            <a:ext cx="2269466" cy="2364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Рисунок 4" descr="эмблема школы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119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>
                <a:solidFill>
                  <a:srgbClr val="C00000"/>
                </a:solidFill>
                <a:latin typeface="Arial" charset="0"/>
                <a:cs typeface="Arial" charset="0"/>
              </a:rPr>
              <a:t>Школа Превосходства</a:t>
            </a:r>
          </a:p>
        </p:txBody>
      </p:sp>
      <p:pic>
        <p:nvPicPr>
          <p:cNvPr id="24579" name="Picture 4" descr="E:\WP_20150302_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773238"/>
            <a:ext cx="8499475" cy="4457700"/>
          </a:xfrm>
          <a:ln>
            <a:noFill/>
          </a:ln>
          <a:effectLst>
            <a:softEdge rad="112500"/>
          </a:effectLst>
        </p:spPr>
      </p:pic>
      <p:pic>
        <p:nvPicPr>
          <p:cNvPr id="18436" name="Рисунок 4" descr="эмблема школы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260350"/>
            <a:ext cx="12763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chemeClr val="bg1"/>
                </a:solidFill>
                <a:latin typeface="Arial" charset="0"/>
                <a:cs typeface="Arial" charset="0"/>
              </a:rPr>
              <a:t>Немецкий языковой диплом</a:t>
            </a:r>
          </a:p>
        </p:txBody>
      </p:sp>
      <p:pic>
        <p:nvPicPr>
          <p:cNvPr id="4" name="Picture 14" descr="DSC0645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9879" b="13562"/>
          <a:stretch>
            <a:fillRect/>
          </a:stretch>
        </p:blipFill>
        <p:spPr>
          <a:xfrm>
            <a:off x="323850" y="1628775"/>
            <a:ext cx="3748088" cy="2157413"/>
          </a:xfrm>
          <a:ln>
            <a:noFill/>
          </a:ln>
          <a:effectLst>
            <a:softEdge rad="112500"/>
          </a:effectLst>
        </p:spPr>
      </p:pic>
      <p:pic>
        <p:nvPicPr>
          <p:cNvPr id="19461" name="Рисунок 4" descr="эмблема школы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60350"/>
            <a:ext cx="7620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8263" y="260350"/>
            <a:ext cx="28797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быть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68" name="Picture 4" descr="E:\IMG_1606.JPG"/>
          <p:cNvPicPr>
            <a:picLocks noChangeAspect="1" noChangeArrowheads="1"/>
          </p:cNvPicPr>
          <p:nvPr/>
        </p:nvPicPr>
        <p:blipFill>
          <a:blip r:embed="rId5"/>
          <a:srcRect l="1817" t="8182" r="5455" b="7272"/>
          <a:stretch>
            <a:fillRect/>
          </a:stretch>
        </p:blipFill>
        <p:spPr bwMode="auto">
          <a:xfrm>
            <a:off x="395288" y="4149725"/>
            <a:ext cx="3671887" cy="223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4" name="Picture 12" descr="диплом 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773238"/>
            <a:ext cx="32416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Казань и </a:t>
            </a:r>
            <a:r>
              <a:rPr lang="ru-RU" sz="2800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Брауншвейг</a:t>
            </a:r>
            <a:r>
              <a:rPr lang="ru-RU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br>
              <a:rPr lang="ru-RU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успешное сотрудничество</a:t>
            </a:r>
            <a:endParaRPr lang="ru-RU" sz="2800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Содержимое 4"/>
          <p:cNvSpPr>
            <a:spLocks noGrp="1"/>
          </p:cNvSpPr>
          <p:nvPr>
            <p:ph idx="1"/>
          </p:nvPr>
        </p:nvSpPr>
        <p:spPr>
          <a:xfrm>
            <a:off x="4427538" y="1600200"/>
            <a:ext cx="4259262" cy="4525963"/>
          </a:xfrm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3399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С 2002 года 185 учеников школы посетили г. Брауншвейг  в рамках  школьного обмена. Многие из них связали свою жизнь с немецким языком, живут и учатся в Германии</a:t>
            </a:r>
          </a:p>
          <a:p>
            <a:pPr>
              <a:lnSpc>
                <a:spcPct val="80000"/>
              </a:lnSpc>
            </a:pPr>
            <a:endParaRPr lang="ru-RU" sz="18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Более 20 лет школа 72 сотрудничает со школой им. Вильгельма Бракке города-побратима Казани Брауншвейга (Германия)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20 учителей немецкого языка получили возможность дополнительного образования по специальности, прошли стажировку в Германии и получили сертификаты.</a:t>
            </a:r>
          </a:p>
          <a:p>
            <a:endParaRPr lang="ru-RU" sz="2000" smtClean="0">
              <a:latin typeface="Arial" charset="0"/>
              <a:cs typeface="Arial" charset="0"/>
            </a:endParaRPr>
          </a:p>
        </p:txBody>
      </p:sp>
      <p:pic>
        <p:nvPicPr>
          <p:cNvPr id="20484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88913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Documents and Settings\User\Мои документы\Мои рисунки\Брауншвейг 08-09 фото\S4021527.JPG"/>
          <p:cNvPicPr>
            <a:picLocks noChangeAspect="1" noChangeArrowheads="1"/>
          </p:cNvPicPr>
          <p:nvPr/>
        </p:nvPicPr>
        <p:blipFill>
          <a:blip r:embed="rId3"/>
          <a:srcRect l="15909" t="9010" r="13635"/>
          <a:stretch>
            <a:fillRect/>
          </a:stretch>
        </p:blipFill>
        <p:spPr bwMode="auto">
          <a:xfrm>
            <a:off x="285750" y="1500188"/>
            <a:ext cx="3462338" cy="258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Эльмира\Рабочий стол\Эльмира\Семинары\29.07.09. Международ\фото\DSC04991.JPG"/>
          <p:cNvPicPr>
            <a:picLocks noChangeAspect="1" noChangeArrowheads="1"/>
          </p:cNvPicPr>
          <p:nvPr/>
        </p:nvPicPr>
        <p:blipFill>
          <a:blip r:embed="rId4"/>
          <a:srcRect t="22762"/>
          <a:stretch>
            <a:fillRect/>
          </a:stretch>
        </p:blipFill>
        <p:spPr bwMode="auto">
          <a:xfrm>
            <a:off x="357188" y="4286250"/>
            <a:ext cx="3435350" cy="222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828675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            </a:t>
            </a:r>
            <a:r>
              <a:rPr lang="ru-RU" sz="2400" smtClean="0">
                <a:solidFill>
                  <a:srgbClr val="990000"/>
                </a:solidFill>
                <a:latin typeface="Arial" charset="0"/>
                <a:cs typeface="Arial" charset="0"/>
              </a:rPr>
              <a:t>Качество обучения и результативность</a:t>
            </a:r>
          </a:p>
        </p:txBody>
      </p:sp>
      <p:graphicFrame>
        <p:nvGraphicFramePr>
          <p:cNvPr id="21507" name="Объект 5"/>
          <p:cNvGraphicFramePr>
            <a:graphicFrameLocks noGrp="1"/>
          </p:cNvGraphicFramePr>
          <p:nvPr>
            <p:ph idx="1"/>
          </p:nvPr>
        </p:nvGraphicFramePr>
        <p:xfrm>
          <a:off x="1187450" y="1125538"/>
          <a:ext cx="6943725" cy="261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r:id="rId4" imgW="7230483" imgH="2834886" progId="Excel.Chart.8">
                  <p:embed/>
                </p:oleObj>
              </mc:Choice>
              <mc:Fallback>
                <p:oleObj r:id="rId4" imgW="7230483" imgH="2834886" progId="Excel.Chart.8">
                  <p:embed/>
                  <p:pic>
                    <p:nvPicPr>
                      <p:cNvPr id="0" name="Объект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125538"/>
                        <a:ext cx="6943725" cy="261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>
                            <a:solidFill>
                              <a:srgbClr val="3399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Диаграмма 6"/>
          <p:cNvGraphicFramePr>
            <a:graphicFrameLocks/>
          </p:cNvGraphicFramePr>
          <p:nvPr/>
        </p:nvGraphicFramePr>
        <p:xfrm>
          <a:off x="1187450" y="3716338"/>
          <a:ext cx="6892925" cy="271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r:id="rId7" imgW="7090262" imgH="3054361" progId="Excel.Chart.8">
                  <p:embed/>
                </p:oleObj>
              </mc:Choice>
              <mc:Fallback>
                <p:oleObj r:id="rId7" imgW="7090262" imgH="3054361" progId="Excel.Chart.8">
                  <p:embed/>
                  <p:pic>
                    <p:nvPicPr>
                      <p:cNvPr id="0" name="Диаграмма 6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716338"/>
                        <a:ext cx="6892925" cy="271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0425" y="127000"/>
            <a:ext cx="28797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сканирование000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21144"/>
          <a:stretch>
            <a:fillRect/>
          </a:stretch>
        </p:blipFill>
        <p:spPr>
          <a:xfrm>
            <a:off x="3929058" y="1285860"/>
            <a:ext cx="4860925" cy="2555875"/>
          </a:xfrm>
          <a:ln>
            <a:noFill/>
          </a:ln>
          <a:effectLst>
            <a:softEdge rad="112500"/>
          </a:effectLst>
        </p:spPr>
      </p:pic>
      <p:sp>
        <p:nvSpPr>
          <p:cNvPr id="5" name="Текст 7"/>
          <p:cNvSpPr txBox="1">
            <a:spLocks/>
          </p:cNvSpPr>
          <p:nvPr/>
        </p:nvSpPr>
        <p:spPr>
          <a:xfrm>
            <a:off x="142875" y="1628775"/>
            <a:ext cx="3565525" cy="22082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Муниципальное бюджетное общеобразовательное учреждение «Средняя общеобразовательная школа № 72 с углубленным изучением немецкого языка»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Советского района г. Казани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95288" y="4221163"/>
            <a:ext cx="83915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>
                <a:solidFill>
                  <a:srgbClr val="002060"/>
                </a:solidFill>
              </a:rPr>
              <a:t> Школа основана в 1963 году</a:t>
            </a:r>
          </a:p>
          <a:p>
            <a:pPr>
              <a:buFontTx/>
              <a:buChar char="•"/>
            </a:pPr>
            <a:endParaRPr lang="ru-RU">
              <a:solidFill>
                <a:srgbClr val="002060"/>
              </a:solidFill>
            </a:endParaRPr>
          </a:p>
          <a:p>
            <a:pPr>
              <a:buFontTx/>
              <a:buChar char="•"/>
            </a:pPr>
            <a:r>
              <a:rPr lang="ru-RU">
                <a:solidFill>
                  <a:srgbClr val="002060"/>
                </a:solidFill>
              </a:rPr>
              <a:t> С 1963 года присвоен статус  школы с углубленным  изучением немецкого   языка </a:t>
            </a:r>
          </a:p>
          <a:p>
            <a:pPr>
              <a:buFontTx/>
              <a:buChar char="•"/>
            </a:pPr>
            <a:endParaRPr lang="ru-RU">
              <a:solidFill>
                <a:srgbClr val="002060"/>
              </a:solidFill>
            </a:endParaRPr>
          </a:p>
          <a:p>
            <a:pPr>
              <a:buFontTx/>
              <a:buChar char="•"/>
            </a:pPr>
            <a:r>
              <a:rPr lang="ru-RU">
                <a:solidFill>
                  <a:srgbClr val="002060"/>
                </a:solidFill>
              </a:rPr>
              <a:t> С 2002 г. школа приступила к внедрению международной программы «Немецкий языковой диплом»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14400" y="430213"/>
            <a:ext cx="8229600" cy="1143000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C00000"/>
                </a:solidFill>
                <a:latin typeface="Arial" charset="0"/>
                <a:cs typeface="Arial" charset="0"/>
              </a:rPr>
              <a:t>Всероссийские проверочные работы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900113" y="2060575"/>
          <a:ext cx="7200900" cy="2592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7857"/>
                <a:gridCol w="727846"/>
                <a:gridCol w="836437"/>
                <a:gridCol w="836437"/>
                <a:gridCol w="936222"/>
                <a:gridCol w="1351505"/>
                <a:gridCol w="1144597"/>
              </a:tblGrid>
              <a:tr h="6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«5»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«4»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«3»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«2»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успеваемость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качество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7073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98,6%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74,3%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6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Математика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91,4%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  <a:tr h="6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Окружающий мир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48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91,4%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1" marR="68581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86375" y="260350"/>
            <a:ext cx="28797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2574" name="Рисунок 4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88913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9663" y="5084763"/>
            <a:ext cx="7437437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>
              <a:defRPr/>
            </a:pPr>
            <a:r>
              <a:rPr lang="ru-RU" sz="1600" dirty="0">
                <a:solidFill>
                  <a:srgbClr val="C00000"/>
                </a:solidFill>
                <a:ea typeface="+mj-ea"/>
              </a:rPr>
              <a:t>Всероссийские проверочные работы - это тот инструмент, который позволяет школе спрогнозировать ситуацию по качеству образования в основной школе на ближайшие 4 года.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775" y="1579563"/>
            <a:ext cx="698023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C00000"/>
                </a:solidFill>
                <a:ea typeface="+mj-ea"/>
              </a:rPr>
              <a:t>Количество учеников 4-х классов, принявших участие в ВПР - 73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171575" y="476250"/>
            <a:ext cx="8229600" cy="1143000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990000"/>
                </a:solidFill>
                <a:latin typeface="Arial" charset="0"/>
                <a:cs typeface="Arial" charset="0"/>
              </a:rPr>
              <a:t>Качество обучения и результативность</a:t>
            </a:r>
          </a:p>
        </p:txBody>
      </p:sp>
      <p:graphicFrame>
        <p:nvGraphicFramePr>
          <p:cNvPr id="23555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1731963"/>
          <a:ext cx="8929687" cy="449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Диаграмма" r:id="rId3" imgW="8686736" imgH="4371844" progId="Excel.Chart.8">
                  <p:embed/>
                </p:oleObj>
              </mc:Choice>
              <mc:Fallback>
                <p:oleObj name="Диаграмма" r:id="rId3" imgW="8686736" imgH="4371844" progId="Excel.Chart.8">
                  <p:embed/>
                  <p:pic>
                    <p:nvPicPr>
                      <p:cNvPr id="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731963"/>
                        <a:ext cx="8929687" cy="449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>
                            <a:solidFill>
                              <a:srgbClr val="3399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86375" y="260350"/>
            <a:ext cx="28797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3557" name="Рисунок 4" descr="эмблема школы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8588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600" y="1143000"/>
            <a:ext cx="7529463" cy="2649538"/>
          </a:xfrm>
          <a:ln>
            <a:noFill/>
          </a:ln>
          <a:effectLst>
            <a:softEdge rad="112500"/>
          </a:effectLst>
        </p:spPr>
      </p:pic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642938" y="428625"/>
            <a:ext cx="8186737" cy="868363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990000"/>
                </a:solidFill>
                <a:latin typeface="Arial" charset="0"/>
                <a:cs typeface="Arial" charset="0"/>
              </a:rPr>
              <a:t>         Качество обучения и результативность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4000500"/>
            <a:ext cx="7313439" cy="264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Рисунок 4" descr="эмблема школы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88913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86375" y="198438"/>
            <a:ext cx="28797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Олимпиадное движение в школе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413" cy="4068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688"/>
                <a:gridCol w="936118"/>
                <a:gridCol w="980950"/>
                <a:gridCol w="980950"/>
                <a:gridCol w="936118"/>
                <a:gridCol w="980950"/>
                <a:gridCol w="945638"/>
              </a:tblGrid>
              <a:tr h="640022">
                <a:tc>
                  <a:txBody>
                    <a:bodyPr/>
                    <a:lstStyle/>
                    <a:p>
                      <a:endParaRPr lang="ru-RU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41" marR="91441" marT="45699" marB="45699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2014-2015</a:t>
                      </a:r>
                    </a:p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уч. год</a:t>
                      </a:r>
                      <a:endParaRPr lang="ru-RU" sz="18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2015-2016 </a:t>
                      </a:r>
                    </a:p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уч. год</a:t>
                      </a:r>
                      <a:endParaRPr lang="ru-RU" sz="18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</a:p>
                    <a:p>
                      <a:pPr algn="ctr"/>
                      <a:r>
                        <a:rPr lang="ru-RU" sz="18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уч. год</a:t>
                      </a:r>
                      <a:endParaRPr lang="ru-RU" sz="18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740">
                <a:tc>
                  <a:txBody>
                    <a:bodyPr/>
                    <a:lstStyle/>
                    <a:p>
                      <a:endParaRPr lang="ru-RU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Победи-тели</a:t>
                      </a:r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Призёры</a:t>
                      </a:r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Победи-тели</a:t>
                      </a:r>
                    </a:p>
                    <a:p>
                      <a:pPr algn="ctr"/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Призёры</a:t>
                      </a:r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Победи-тели</a:t>
                      </a:r>
                    </a:p>
                    <a:p>
                      <a:pPr algn="ctr"/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Призёры</a:t>
                      </a:r>
                      <a:endParaRPr lang="ru-RU" sz="1300" b="1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</a:tr>
              <a:tr h="914334">
                <a:tc>
                  <a:txBody>
                    <a:bodyPr/>
                    <a:lstStyle/>
                    <a:p>
                      <a:r>
                        <a:rPr lang="ru-RU" sz="18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Муниципальный этап Всероссийской олимпиады школьников</a:t>
                      </a:r>
                      <a:endParaRPr lang="ru-RU" sz="18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</a:tr>
              <a:tr h="914334">
                <a:tc>
                  <a:txBody>
                    <a:bodyPr/>
                    <a:lstStyle/>
                    <a:p>
                      <a:r>
                        <a:rPr lang="ru-RU" sz="18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Региональный этап Всероссийской олимпиады школьников</a:t>
                      </a:r>
                      <a:endParaRPr lang="ru-RU" sz="18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</a:tr>
              <a:tr h="914334">
                <a:tc>
                  <a:txBody>
                    <a:bodyPr/>
                    <a:lstStyle/>
                    <a:p>
                      <a:r>
                        <a:rPr lang="ru-RU" sz="18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Заключительный этап Всероссийской олимпиады школьников</a:t>
                      </a:r>
                      <a:endParaRPr lang="ru-RU" sz="18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b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1" marR="91441" marT="45699" marB="45699"/>
                </a:tc>
              </a:tr>
            </a:tbl>
          </a:graphicData>
        </a:graphic>
      </p:graphicFrame>
      <p:pic>
        <p:nvPicPr>
          <p:cNvPr id="25650" name="Рисунок 4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88913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8263" y="260350"/>
            <a:ext cx="28797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делать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714375" y="357188"/>
            <a:ext cx="8229600" cy="1127125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Изучение родного языка</a:t>
            </a:r>
          </a:p>
        </p:txBody>
      </p:sp>
      <p:pic>
        <p:nvPicPr>
          <p:cNvPr id="26627" name="Picture 2" descr="C:\Users\Директор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389063"/>
            <a:ext cx="5219700" cy="2566987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3399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C:\Users\Директор\Desktop\09-04-2018_09-37-24\добрый молодец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786058"/>
            <a:ext cx="2500330" cy="375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214313" y="1571625"/>
            <a:ext cx="33575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sz="1600">
                <a:solidFill>
                  <a:srgbClr val="C00000"/>
                </a:solidFill>
              </a:rPr>
              <a:t>Малышев Даниил – победитель городского конкурса «Добрый молодец» </a:t>
            </a:r>
          </a:p>
        </p:txBody>
      </p:sp>
      <p:pic>
        <p:nvPicPr>
          <p:cNvPr id="2" name="Picture 5" descr="C:\Users\Директор\Desktop\09-04-2018_09-37-24\татар егете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393536" y="4214819"/>
            <a:ext cx="3321867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31" name="TextBox 6"/>
          <p:cNvSpPr txBox="1">
            <a:spLocks noChangeArrowheads="1"/>
          </p:cNvSpPr>
          <p:nvPr/>
        </p:nvSpPr>
        <p:spPr bwMode="auto">
          <a:xfrm>
            <a:off x="3000375" y="5286375"/>
            <a:ext cx="2428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sz="1600">
                <a:solidFill>
                  <a:srgbClr val="C00000"/>
                </a:solidFill>
              </a:rPr>
              <a:t>Хайруллин Искандер-победитель гордского конкурса «Татар егете»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6325" y="188913"/>
            <a:ext cx="28797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" name="Picture 6" descr="C:\Users\Директор\Desktop\depositphotos_148466565-stock-illustration-tatar-national-desi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805" y="154357"/>
            <a:ext cx="1223963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116013" y="188913"/>
            <a:ext cx="7100887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Изучение родного языка</a:t>
            </a: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14313" y="1571625"/>
            <a:ext cx="33575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Шаихова Адиля – призер </a:t>
            </a:r>
          </a:p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городского конкурса </a:t>
            </a:r>
          </a:p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«Татар кызы» </a:t>
            </a:r>
          </a:p>
        </p:txBody>
      </p:sp>
      <p:sp>
        <p:nvSpPr>
          <p:cNvPr id="27652" name="TextBox 6"/>
          <p:cNvSpPr txBox="1">
            <a:spLocks noChangeArrowheads="1"/>
          </p:cNvSpPr>
          <p:nvPr/>
        </p:nvSpPr>
        <p:spPr bwMode="auto">
          <a:xfrm>
            <a:off x="6227763" y="1571625"/>
            <a:ext cx="27368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Каримов Арсен – призер городского конкурса </a:t>
            </a:r>
          </a:p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«Татар егете» </a:t>
            </a:r>
          </a:p>
        </p:txBody>
      </p:sp>
      <p:pic>
        <p:nvPicPr>
          <p:cNvPr id="27653" name="Picture 3" descr="C:\Users\Директор\Desktop\фот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571625"/>
            <a:ext cx="2736850" cy="4351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654" name="Объект 5"/>
          <p:cNvGraphicFramePr>
            <a:graphicFrameLocks noChangeAspect="1"/>
          </p:cNvGraphicFramePr>
          <p:nvPr/>
        </p:nvGraphicFramePr>
        <p:xfrm>
          <a:off x="6543675" y="2492375"/>
          <a:ext cx="2409825" cy="343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Acrobat Document" r:id="rId4" imgW="5628960" imgH="8019903" progId="AcroExch.Document.11">
                  <p:embed/>
                </p:oleObj>
              </mc:Choice>
              <mc:Fallback>
                <p:oleObj name="Acrobat Document" r:id="rId4" imgW="5628960" imgH="8019903" progId="AcroExch.Document.11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2492375"/>
                        <a:ext cx="2409825" cy="343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Объект 6"/>
          <p:cNvGraphicFramePr>
            <a:graphicFrameLocks noChangeAspect="1"/>
          </p:cNvGraphicFramePr>
          <p:nvPr/>
        </p:nvGraphicFramePr>
        <p:xfrm>
          <a:off x="576263" y="2401888"/>
          <a:ext cx="2443162" cy="347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Acrobat Document" r:id="rId6" imgW="5638680" imgH="8019903" progId="AcroExch.Document.11">
                  <p:embed/>
                </p:oleObj>
              </mc:Choice>
              <mc:Fallback>
                <p:oleObj name="Acrobat Document" r:id="rId6" imgW="5638680" imgH="8019903" progId="AcroExch.Document.11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2401888"/>
                        <a:ext cx="2443162" cy="347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6" name="Picture 6" descr="C:\Users\Директор\Desktop\depositphotos_148466565-stock-illustration-tatar-national-desig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805" y="154357"/>
            <a:ext cx="1223963" cy="1223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86325" y="188913"/>
            <a:ext cx="28797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2124075" y="260350"/>
            <a:ext cx="51847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2800">
              <a:solidFill>
                <a:srgbClr val="990000"/>
              </a:solidFill>
            </a:endParaRPr>
          </a:p>
          <a:p>
            <a:pPr algn="ctr"/>
            <a:r>
              <a:rPr lang="ru-RU" sz="2400" b="1">
                <a:solidFill>
                  <a:srgbClr val="990000"/>
                </a:solidFill>
              </a:rPr>
              <a:t>Изучение родного языка</a:t>
            </a:r>
            <a:endParaRPr lang="ru-RU" sz="2400" b="1"/>
          </a:p>
        </p:txBody>
      </p:sp>
      <p:pic>
        <p:nvPicPr>
          <p:cNvPr id="28675" name="Picture 4" descr="C:\Users\Директор\Downloads\IMG_1396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02776"/>
            <a:ext cx="2546301" cy="1855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3463925" y="3957638"/>
            <a:ext cx="25463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>
                <a:solidFill>
                  <a:srgbClr val="C00000"/>
                </a:solidFill>
              </a:rPr>
              <a:t>Ануфриева Ирина – призер городского конкурса «Красна девица – 2018»</a:t>
            </a:r>
          </a:p>
        </p:txBody>
      </p:sp>
      <p:pic>
        <p:nvPicPr>
          <p:cNvPr id="28677" name="Picture 5" descr="C:\Users\Директор\Desktop\uzor-khokhloma-russkaya-tradicionnaya-dekorativnaya-rospis-narodnyj-promys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009" y="980728"/>
            <a:ext cx="1649413" cy="1651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C:\Users\Директор\Desktop\ануфрие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6" y="1402776"/>
            <a:ext cx="2551846" cy="3662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TextBox 1"/>
          <p:cNvSpPr txBox="1">
            <a:spLocks noChangeArrowheads="1"/>
          </p:cNvSpPr>
          <p:nvPr/>
        </p:nvSpPr>
        <p:spPr bwMode="auto">
          <a:xfrm>
            <a:off x="900113" y="5380038"/>
            <a:ext cx="79136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sz="1200">
                <a:solidFill>
                  <a:srgbClr val="C00000"/>
                </a:solidFill>
              </a:rPr>
              <a:t>Советский район в конкурсе «Красна девица – Добрый молодец» достойно представили ученица школы № 72 Ануфриева Ирина и ученик школы №167 Мухарямов Нияз. </a:t>
            </a:r>
          </a:p>
          <a:p>
            <a:pPr algn="just" eaLnBrk="1" hangingPunct="1"/>
            <a:r>
              <a:rPr lang="ru-RU" sz="1200">
                <a:solidFill>
                  <a:srgbClr val="C00000"/>
                </a:solidFill>
              </a:rPr>
              <a:t>В конкурсе самопрезентаций пара представила русскую народную ярмарку, в конкурсе творческих проектов им достался отрывок из романа Л.Н.Толстого «Воскресение».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22975" y="182563"/>
            <a:ext cx="28797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знать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8680" name="Picture 8" descr="C:\Users\Директор\Desktop\00A20A23-6A77-4E35-9964-9E1FD6F4908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07005"/>
            <a:ext cx="2616757" cy="1941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C00000"/>
                </a:solidFill>
              </a:rPr>
              <a:t>Мир школьного праздника</a:t>
            </a:r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2143116"/>
            <a:ext cx="2643206" cy="3742822"/>
          </a:xfrm>
          <a:ln>
            <a:noFill/>
          </a:ln>
          <a:effectLst>
            <a:softEdge rad="112500"/>
          </a:effectLst>
        </p:spPr>
      </p:pic>
      <p:pic>
        <p:nvPicPr>
          <p:cNvPr id="17414" name="Picture 6" descr="C:\Users\Директор\Desktop\VA5A9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929066"/>
            <a:ext cx="4375239" cy="2493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6" name="Picture 2" descr="C:\Users\Директор\Desktop\Мои документы\Фото\фото в буклет\юбилей\фото по юбилею\photo\VA5A9286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b="9677"/>
          <a:stretch>
            <a:fillRect/>
          </a:stretch>
        </p:blipFill>
        <p:spPr bwMode="auto">
          <a:xfrm>
            <a:off x="4286248" y="1171405"/>
            <a:ext cx="4214842" cy="2537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358187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C00000"/>
                </a:solidFill>
                <a:latin typeface="Arial" charset="0"/>
                <a:cs typeface="Arial" charset="0"/>
              </a:rPr>
              <a:t>              </a:t>
            </a:r>
            <a:r>
              <a:rPr lang="ru-RU" sz="2800" smtClean="0">
                <a:solidFill>
                  <a:srgbClr val="C00000"/>
                </a:solidFill>
              </a:rPr>
              <a:t>Школьное самоуправление</a:t>
            </a:r>
            <a:endParaRPr lang="ru-RU" sz="2800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pic>
        <p:nvPicPr>
          <p:cNvPr id="45059" name="Picture 3" descr="C:\Users\Директор\Desktop\WP_20160316_00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500174"/>
            <a:ext cx="3857652" cy="2392136"/>
          </a:xfr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357694"/>
            <a:ext cx="3929062" cy="22193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30725" name="TextBox 7"/>
          <p:cNvSpPr txBox="1">
            <a:spLocks noChangeArrowheads="1"/>
          </p:cNvSpPr>
          <p:nvPr/>
        </p:nvSpPr>
        <p:spPr bwMode="auto">
          <a:xfrm rot="-584895">
            <a:off x="428625" y="3852863"/>
            <a:ext cx="838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C00000"/>
                </a:solidFill>
              </a:rPr>
              <a:t>Детское общественное объединение «</a:t>
            </a:r>
            <a:r>
              <a:rPr lang="en-US" sz="2400" b="1">
                <a:solidFill>
                  <a:srgbClr val="C00000"/>
                </a:solidFill>
              </a:rPr>
              <a:t>Forever young</a:t>
            </a:r>
            <a:r>
              <a:rPr lang="ru-RU" sz="2400" b="1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30726" name="Picture 5" descr="C:\Users\Директор\Desktop\эмблема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857750"/>
            <a:ext cx="1857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 descr="C:\Users\Директор\Desktop\64EFF9CA-9B96-437D-9499-B29855E71FB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024336" cy="2153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28688"/>
          </a:xfrm>
        </p:spPr>
        <p:txBody>
          <a:bodyPr/>
          <a:lstStyle/>
          <a:p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Кружки и детские объединения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357688" y="1000125"/>
          <a:ext cx="4357687" cy="569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704"/>
                <a:gridCol w="3898983"/>
              </a:tblGrid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кружка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«Веселый немецкий язык»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«Подготовка к ЕГЭ по русскому языку»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«Подготовка к ЕГЭ по математике»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«Музейное дело»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«Я- лидер»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«Юный журналист»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«Занимательная стилистика»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«Татарстан – моя Родина»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«Занимательная информатика»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«Хоккей»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«Хореография»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«Социальные проекты»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«Экология»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«Химия»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«Немецкий языковой диплом»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  <a:tr h="3352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«ОДНКНР»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03" marB="45703"/>
                </a:tc>
              </a:tr>
            </a:tbl>
          </a:graphicData>
        </a:graphic>
      </p:graphicFrame>
      <p:pic>
        <p:nvPicPr>
          <p:cNvPr id="51202" name="Picture 2" descr="C:\Users\Директор\Desktop\Мои документы\Фото\фото в буклет\юбилей\фото по юбилею\photo\VA5A9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714744" cy="2476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3" name="Picture 3" descr="C:\Users\Директор\Desktop\Мои документы\ТОМАС ГРАФ\DSC_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143380"/>
            <a:ext cx="372538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Комплектование классов </a:t>
            </a:r>
            <a:b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</a:br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в 2017- 2018 учебном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63" y="1928813"/>
            <a:ext cx="8215312" cy="4197350"/>
          </a:xfrm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Количество обучающихся: 883 учащихся</a:t>
            </a:r>
          </a:p>
          <a:p>
            <a:pPr>
              <a:lnSpc>
                <a:spcPct val="80000"/>
              </a:lnSpc>
              <a:defRPr/>
            </a:pP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Начальное общее образование (1-4 классы): 15 классов, 381 ученик;</a:t>
            </a:r>
          </a:p>
          <a:p>
            <a:pPr>
              <a:defRPr/>
            </a:pPr>
            <a:endParaRPr lang="ru-RU" sz="18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Основное общее образование  (5-9 классы</a:t>
            </a:r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17 классов, 413 учеников;</a:t>
            </a:r>
          </a:p>
          <a:p>
            <a:pPr>
              <a:defRPr/>
            </a:pPr>
            <a:endParaRPr lang="ru-RU" sz="18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Среднее общее образования (10-11 классы): 4 класса, 89 учеников.</a:t>
            </a:r>
          </a:p>
          <a:p>
            <a:pPr marL="0" indent="0" algn="ctr">
              <a:buFontTx/>
              <a:buNone/>
              <a:defRPr/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4857750"/>
            <a:ext cx="2352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687388" y="371475"/>
            <a:ext cx="8229600" cy="1143000"/>
          </a:xfrm>
        </p:spPr>
        <p:txBody>
          <a:bodyPr/>
          <a:lstStyle/>
          <a:p>
            <a:pPr algn="ctr"/>
            <a:r>
              <a:rPr lang="ru-RU" sz="2200" smtClean="0">
                <a:solidFill>
                  <a:srgbClr val="C00000"/>
                </a:solidFill>
                <a:latin typeface="Arial" charset="0"/>
                <a:cs typeface="Arial" charset="0"/>
              </a:rPr>
              <a:t>Музыкально-театрализованный проект</a:t>
            </a:r>
          </a:p>
        </p:txBody>
      </p:sp>
      <p:sp>
        <p:nvSpPr>
          <p:cNvPr id="32771" name="Прямоугольник 6"/>
          <p:cNvSpPr>
            <a:spLocks noChangeArrowheads="1"/>
          </p:cNvSpPr>
          <p:nvPr/>
        </p:nvSpPr>
        <p:spPr bwMode="auto">
          <a:xfrm>
            <a:off x="414338" y="4625975"/>
            <a:ext cx="46434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just" eaLnBrk="0" hangingPunct="0"/>
            <a:r>
              <a:rPr lang="ru-RU" sz="1400" b="1">
                <a:solidFill>
                  <a:srgbClr val="C00000"/>
                </a:solidFill>
              </a:rPr>
              <a:t>8 мая 2018 года ученики и педагоги нашей школы показали премьеру музыкально-театрализованного спектакля «Мама, мы победили!», посвящённого Дню Победы. Ребята представили две постановки с включением в них вокальных и танцевальных номеров. В мероприятии было задействовано 55 детей.</a:t>
            </a:r>
          </a:p>
        </p:txBody>
      </p:sp>
      <p:pic>
        <p:nvPicPr>
          <p:cNvPr id="32772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88913"/>
            <a:ext cx="7620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76825" y="188913"/>
            <a:ext cx="28797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u="sng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Учиться жить вместе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2777" name="Picture 9" descr="C:\Users\Директор\Desktop\3057B063-9512-47FC-988E-D7C261F98D5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27624"/>
            <a:ext cx="2376264" cy="2944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" name="Picture 10" descr="C:\Users\Директор\Desktop\F8C6B714-6FAC-4FBE-8FC1-0697B5F5DF8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7072"/>
            <a:ext cx="3267783" cy="2149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9" name="Picture 11" descr="C:\Users\Директор\Desktop\6A6E2433-C4FC-464F-AEB6-E0CAB68B2BA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12148"/>
            <a:ext cx="3528392" cy="2314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732837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О нас можно узнать…</a:t>
            </a:r>
          </a:p>
        </p:txBody>
      </p:sp>
      <p:pic>
        <p:nvPicPr>
          <p:cNvPr id="62466" name="Picture 2" descr="C:\Users\Директор\Desktop\Новый точечный рисуно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691" y="1484784"/>
            <a:ext cx="3516245" cy="4229823"/>
          </a:xfrm>
          <a:ln>
            <a:noFill/>
          </a:ln>
          <a:effectLst>
            <a:softEdge rad="112500"/>
          </a:effectLst>
        </p:spPr>
      </p:pic>
      <p:pic>
        <p:nvPicPr>
          <p:cNvPr id="62467" name="Picture 3" descr="C:\Users\Директор\Desktop\371F1DB3-8C41-4848-8917-3CA14CBB395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0209"/>
            <a:ext cx="3312368" cy="4333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7" name="TextBox 3"/>
          <p:cNvSpPr txBox="1">
            <a:spLocks noChangeArrowheads="1"/>
          </p:cNvSpPr>
          <p:nvPr/>
        </p:nvSpPr>
        <p:spPr bwMode="auto">
          <a:xfrm>
            <a:off x="971550" y="5895975"/>
            <a:ext cx="2628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>
                <a:solidFill>
                  <a:srgbClr val="C00000"/>
                </a:solidFill>
              </a:rPr>
              <a:t>Школьный сайт </a:t>
            </a:r>
            <a:r>
              <a:rPr lang="en-US" sz="1400" b="1">
                <a:solidFill>
                  <a:srgbClr val="C00000"/>
                </a:solidFill>
              </a:rPr>
              <a:t>edu.tatar.ru</a:t>
            </a:r>
            <a:endParaRPr lang="ru-RU" sz="1400" b="1">
              <a:solidFill>
                <a:srgbClr val="C00000"/>
              </a:solidFill>
            </a:endParaRPr>
          </a:p>
        </p:txBody>
      </p:sp>
      <p:sp>
        <p:nvSpPr>
          <p:cNvPr id="33798" name="TextBox 4"/>
          <p:cNvSpPr txBox="1">
            <a:spLocks noChangeArrowheads="1"/>
          </p:cNvSpPr>
          <p:nvPr/>
        </p:nvSpPr>
        <p:spPr bwMode="auto">
          <a:xfrm>
            <a:off x="5508625" y="592613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>
                <a:solidFill>
                  <a:srgbClr val="C00000"/>
                </a:solidFill>
              </a:rPr>
              <a:t>Аккаунт в </a:t>
            </a:r>
            <a:r>
              <a:rPr lang="en-US" sz="1400" b="1">
                <a:solidFill>
                  <a:srgbClr val="C00000"/>
                </a:solidFill>
              </a:rPr>
              <a:t>Instagram.com</a:t>
            </a:r>
            <a:endParaRPr lang="ru-RU" sz="1400" b="1">
              <a:solidFill>
                <a:srgbClr val="C00000"/>
              </a:solidFill>
            </a:endParaRPr>
          </a:p>
        </p:txBody>
      </p:sp>
      <p:pic>
        <p:nvPicPr>
          <p:cNvPr id="33799" name="Рисунок 3" descr="эмблема школы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12668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Топ – 500 лучших школ России</a:t>
            </a: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smtClean="0"/>
              <a:t>	</a:t>
            </a:r>
          </a:p>
        </p:txBody>
      </p:sp>
      <p:pic>
        <p:nvPicPr>
          <p:cNvPr id="34820" name="Рисунок 23" descr="Топ-5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437562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22960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Топ – 500 лучших школ России</a:t>
            </a:r>
          </a:p>
        </p:txBody>
      </p:sp>
      <p:pic>
        <p:nvPicPr>
          <p:cNvPr id="10243" name="Picture 5" descr="C:\Users\Директор\Desktop\сертификат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428750"/>
            <a:ext cx="7215213" cy="5119688"/>
          </a:xfr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Рейтинг 100 лучших городских общеобразовательных организаций Республики Татарстан</a:t>
            </a:r>
          </a:p>
        </p:txBody>
      </p:sp>
      <p:pic>
        <p:nvPicPr>
          <p:cNvPr id="36867" name="Рисунок 4" descr="август конф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37063"/>
            <a:ext cx="22606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1214438" y="1643063"/>
            <a:ext cx="67691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>
                <a:solidFill>
                  <a:srgbClr val="002060"/>
                </a:solidFill>
              </a:rPr>
              <a:t>МБОУ «Школа №72»</a:t>
            </a:r>
          </a:p>
          <a:p>
            <a:pPr algn="ctr" eaLnBrk="1" hangingPunct="1"/>
            <a:endParaRPr lang="ru-RU" sz="280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sz="2800">
                <a:solidFill>
                  <a:srgbClr val="002060"/>
                </a:solidFill>
              </a:rPr>
              <a:t>2013-2014 учебный год – 54 место;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>
                <a:solidFill>
                  <a:srgbClr val="002060"/>
                </a:solidFill>
              </a:rPr>
              <a:t>2014-2015 учебный год – 40 место;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>
                <a:solidFill>
                  <a:srgbClr val="002060"/>
                </a:solidFill>
              </a:rPr>
              <a:t>2015-2016 учебный год – 62 место.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>
                <a:solidFill>
                  <a:srgbClr val="002060"/>
                </a:solidFill>
              </a:rPr>
              <a:t>2016-2017 учебный год – 38 место.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2"/>
          <p:cNvSpPr>
            <a:spLocks noGrp="1"/>
          </p:cNvSpPr>
          <p:nvPr>
            <p:ph type="ctrTitle"/>
          </p:nvPr>
        </p:nvSpPr>
        <p:spPr>
          <a:xfrm>
            <a:off x="755650" y="638175"/>
            <a:ext cx="7772400" cy="5599113"/>
          </a:xfrm>
        </p:spPr>
        <p:txBody>
          <a:bodyPr/>
          <a:lstStyle/>
          <a:p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Собраться вместе есть начало,</a:t>
            </a:r>
            <a:b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cохраниться вместе есть прогресс,</a:t>
            </a:r>
            <a:b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pаботать вместе есть успех.</a:t>
            </a:r>
            <a:br>
              <a:rPr lang="ru-RU" sz="36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rgbClr val="002060"/>
                </a:solidFill>
              </a:rPr>
              <a:t>  </a:t>
            </a:r>
            <a:br>
              <a:rPr lang="ru-RU" sz="3600" smtClean="0">
                <a:solidFill>
                  <a:srgbClr val="002060"/>
                </a:solidFill>
              </a:rPr>
            </a:br>
            <a:r>
              <a:rPr lang="ru-RU" sz="3600" smtClean="0">
                <a:solidFill>
                  <a:srgbClr val="002060"/>
                </a:solidFill>
              </a:rPr>
              <a:t>					</a:t>
            </a:r>
            <a:r>
              <a:rPr lang="ru-RU" sz="24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Генри Форд</a:t>
            </a:r>
          </a:p>
        </p:txBody>
      </p:sp>
      <p:pic>
        <p:nvPicPr>
          <p:cNvPr id="37891" name="Picture 3" descr="http://kulschool4.alted.ru/userfiles/image/fs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79375"/>
            <a:ext cx="16129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          Материально-техническая база</a:t>
            </a:r>
            <a:endParaRPr lang="ru-RU" sz="28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50" y="1571625"/>
          <a:ext cx="7929563" cy="4719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093"/>
                <a:gridCol w="1875811"/>
                <a:gridCol w="2472659"/>
              </a:tblGrid>
              <a:tr h="64012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учебных кабинетов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Оснащенность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Начальные классы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иностранного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языка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родного языка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математики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русского языка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информатики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истории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биологии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химии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физики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  <a:tr h="3708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 географии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Материально-техническая база</a:t>
            </a:r>
          </a:p>
        </p:txBody>
      </p:sp>
      <p:pic>
        <p:nvPicPr>
          <p:cNvPr id="16387" name="Picture 10" descr="IMG_706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500188"/>
            <a:ext cx="3714750" cy="2787650"/>
          </a:xfrm>
          <a:ln>
            <a:noFill/>
          </a:ln>
          <a:effectLst>
            <a:softEdge rad="112500"/>
          </a:effectLst>
        </p:spPr>
      </p:pic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4500563" y="1857375"/>
            <a:ext cx="40005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>
                <a:solidFill>
                  <a:srgbClr val="993300"/>
                </a:solidFill>
              </a:rPr>
              <a:t>Площадь спортивного зала – </a:t>
            </a:r>
          </a:p>
          <a:p>
            <a:pPr algn="ctr">
              <a:lnSpc>
                <a:spcPct val="90000"/>
              </a:lnSpc>
            </a:pPr>
            <a:r>
              <a:rPr lang="ru-RU">
                <a:solidFill>
                  <a:srgbClr val="993300"/>
                </a:solidFill>
              </a:rPr>
              <a:t>162 квадратных метра</a:t>
            </a:r>
          </a:p>
        </p:txBody>
      </p:sp>
      <p:pic>
        <p:nvPicPr>
          <p:cNvPr id="16389" name="Picture 4" descr="C:\Users\Директор\Desktop\Мои документы\Фото\спортзал.jpg"/>
          <p:cNvPicPr>
            <a:picLocks noChangeAspect="1" noChangeArrowheads="1"/>
          </p:cNvPicPr>
          <p:nvPr/>
        </p:nvPicPr>
        <p:blipFill>
          <a:blip r:embed="rId3"/>
          <a:srcRect t="17085"/>
          <a:stretch>
            <a:fillRect/>
          </a:stretch>
        </p:blipFill>
        <p:spPr bwMode="auto">
          <a:xfrm>
            <a:off x="4714876" y="3786190"/>
            <a:ext cx="405606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4" name="TextBox 6"/>
          <p:cNvSpPr txBox="1">
            <a:spLocks noChangeArrowheads="1"/>
          </p:cNvSpPr>
          <p:nvPr/>
        </p:nvSpPr>
        <p:spPr bwMode="auto">
          <a:xfrm>
            <a:off x="500063" y="5072063"/>
            <a:ext cx="3714750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ru-RU">
                <a:solidFill>
                  <a:srgbClr val="993300"/>
                </a:solidFill>
              </a:rPr>
              <a:t>Площадь малого спортивного зала для учащихся начальной школы – 72 квадратных метра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Школьная библиотека</a:t>
            </a:r>
          </a:p>
        </p:txBody>
      </p:sp>
      <p:pic>
        <p:nvPicPr>
          <p:cNvPr id="4" name="Picture 9" descr="IMG_709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1785926"/>
            <a:ext cx="3429024" cy="2431473"/>
          </a:xfrm>
          <a:ln>
            <a:noFill/>
          </a:ln>
          <a:effectLst>
            <a:softEdge rad="112500"/>
          </a:effectLst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4357688" y="1857375"/>
            <a:ext cx="43576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>
                <a:solidFill>
                  <a:srgbClr val="993300"/>
                </a:solidFill>
              </a:rPr>
              <a:t>Школьная библиотека очень богата и содержательна: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>
                <a:solidFill>
                  <a:srgbClr val="993300"/>
                </a:solidFill>
              </a:rPr>
              <a:t> инвентарный фонд - 12223 книги,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>
                <a:solidFill>
                  <a:srgbClr val="993300"/>
                </a:solidFill>
              </a:rPr>
              <a:t> фонд учебников - 11245 книг,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>
                <a:solidFill>
                  <a:srgbClr val="993300"/>
                </a:solidFill>
              </a:rPr>
              <a:t>  фонд художественной литературы - 7573 книги, </a:t>
            </a:r>
          </a:p>
          <a:p>
            <a:pPr algn="just" eaLnBrk="1" hangingPunct="1">
              <a:buFont typeface="Arial" charset="0"/>
              <a:buChar char="•"/>
            </a:pPr>
            <a:r>
              <a:rPr lang="ru-RU">
                <a:solidFill>
                  <a:srgbClr val="993300"/>
                </a:solidFill>
              </a:rPr>
              <a:t> фонд прочей литературы - 4650. </a:t>
            </a:r>
          </a:p>
          <a:p>
            <a:pPr eaLnBrk="1" hangingPunct="1"/>
            <a:endParaRPr lang="ru-RU"/>
          </a:p>
        </p:txBody>
      </p:sp>
      <p:pic>
        <p:nvPicPr>
          <p:cNvPr id="49154" name="Picture 2" descr="C:\Users\Директор\Desktop\Мои документы\Фото\сш72 Немцы\IMG_9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143380"/>
            <a:ext cx="375045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Рисунок 6" descr="эмблема школы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714875"/>
            <a:ext cx="2352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214438" y="214313"/>
            <a:ext cx="8229600" cy="1143000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990000"/>
                </a:solidFill>
                <a:latin typeface="Arial" charset="0"/>
                <a:cs typeface="Arial" charset="0"/>
              </a:rPr>
              <a:t>Медицинское обслуживание обучающихся</a:t>
            </a:r>
          </a:p>
        </p:txBody>
      </p:sp>
      <p:pic>
        <p:nvPicPr>
          <p:cNvPr id="48131" name="Picture 3" descr="C:\Users\Директор\Desktop\Мои документы\Фото\медпункт.jpg"/>
          <p:cNvPicPr>
            <a:picLocks noChangeAspect="1" noChangeArrowheads="1"/>
          </p:cNvPicPr>
          <p:nvPr/>
        </p:nvPicPr>
        <p:blipFill>
          <a:blip r:embed="rId2" cstate="print"/>
          <a:srcRect t="15556"/>
          <a:stretch>
            <a:fillRect/>
          </a:stretch>
        </p:blipFill>
        <p:spPr bwMode="auto">
          <a:xfrm>
            <a:off x="357158" y="1500174"/>
            <a:ext cx="4071966" cy="2813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2" name="Picture 4" descr="C:\Users\Директор\Desktop\34567898293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929189"/>
            <a:ext cx="4176703" cy="2638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4643438" y="1785938"/>
            <a:ext cx="41433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ru-RU">
                <a:solidFill>
                  <a:srgbClr val="993300"/>
                </a:solidFill>
              </a:rPr>
              <a:t>Лицензия на осуществление медицинской деятельности, выдана Министерством здравоохранения РТ №ЛО-16-01-004633 от 12.11.2005г.</a:t>
            </a: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428625" y="4357688"/>
            <a:ext cx="39290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993300"/>
                </a:solidFill>
              </a:rPr>
              <a:t>Состояние физического здоровья обучающихся:</a:t>
            </a:r>
          </a:p>
          <a:p>
            <a:pPr eaLnBrk="1" hangingPunct="1"/>
            <a:r>
              <a:rPr lang="en-US">
                <a:solidFill>
                  <a:srgbClr val="993300"/>
                </a:solidFill>
              </a:rPr>
              <a:t>I </a:t>
            </a:r>
            <a:r>
              <a:rPr lang="ru-RU">
                <a:solidFill>
                  <a:srgbClr val="993300"/>
                </a:solidFill>
              </a:rPr>
              <a:t>группа здоровья – 49 чел.;</a:t>
            </a:r>
          </a:p>
          <a:p>
            <a:pPr eaLnBrk="1" hangingPunct="1"/>
            <a:r>
              <a:rPr lang="en-US">
                <a:solidFill>
                  <a:srgbClr val="993300"/>
                </a:solidFill>
              </a:rPr>
              <a:t>II</a:t>
            </a:r>
            <a:r>
              <a:rPr lang="ru-RU">
                <a:solidFill>
                  <a:srgbClr val="993300"/>
                </a:solidFill>
              </a:rPr>
              <a:t> группа здоровья – 710 чел.;</a:t>
            </a:r>
          </a:p>
          <a:p>
            <a:pPr eaLnBrk="1" hangingPunct="1"/>
            <a:r>
              <a:rPr lang="en-US">
                <a:solidFill>
                  <a:srgbClr val="993300"/>
                </a:solidFill>
              </a:rPr>
              <a:t>III</a:t>
            </a:r>
            <a:r>
              <a:rPr lang="ru-RU">
                <a:solidFill>
                  <a:srgbClr val="993300"/>
                </a:solidFill>
              </a:rPr>
              <a:t> группа здоровья – 115 чел;</a:t>
            </a:r>
          </a:p>
          <a:p>
            <a:pPr eaLnBrk="1" hangingPunct="1"/>
            <a:r>
              <a:rPr lang="en-US">
                <a:solidFill>
                  <a:srgbClr val="993300"/>
                </a:solidFill>
              </a:rPr>
              <a:t>IV </a:t>
            </a:r>
            <a:r>
              <a:rPr lang="ru-RU">
                <a:solidFill>
                  <a:srgbClr val="993300"/>
                </a:solidFill>
              </a:rPr>
              <a:t>группа здоровья – 9 чел.</a:t>
            </a:r>
          </a:p>
          <a:p>
            <a:pPr eaLnBrk="1" hangingPunct="1"/>
            <a:endParaRPr lang="ru-RU"/>
          </a:p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914400" y="142875"/>
            <a:ext cx="8229600" cy="114300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Ресурсное обеспечение школы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114800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В учебном процессе используются: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Компьютеры -122 шт.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Ноутбуки – 68 шт.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Мобильный компьютерный класс – 24 ноутбука.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Интерактивная доска – 24 шт.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err="1" smtClean="0">
                <a:solidFill>
                  <a:srgbClr val="993300"/>
                </a:solidFill>
                <a:latin typeface="Arial" charset="0"/>
                <a:cs typeface="Arial" charset="0"/>
              </a:rPr>
              <a:t>Мультимедийный</a:t>
            </a: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 проектор – 38 шт.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Принтеры – 19 шт.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Многофункциональное устройство – 22 шт.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kern="1200" dirty="0" err="1" smtClean="0">
                <a:solidFill>
                  <a:srgbClr val="993300"/>
                </a:solidFill>
                <a:latin typeface="Arial" charset="0"/>
                <a:cs typeface="Arial" charset="0"/>
              </a:rPr>
              <a:t>Документкамера</a:t>
            </a:r>
            <a:r>
              <a:rPr lang="ru-RU" sz="2400" kern="1200" dirty="0" smtClean="0">
                <a:solidFill>
                  <a:srgbClr val="993300"/>
                </a:solidFill>
                <a:latin typeface="Arial" charset="0"/>
                <a:cs typeface="Arial" charset="0"/>
              </a:rPr>
              <a:t> – 18 шт.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dirty="0" smtClean="0">
              <a:solidFill>
                <a:srgbClr val="993300"/>
              </a:solidFill>
            </a:endParaRPr>
          </a:p>
          <a:p>
            <a:pPr>
              <a:buFontTx/>
              <a:buNone/>
              <a:defRPr/>
            </a:pPr>
            <a:endParaRPr lang="ru-RU" dirty="0"/>
          </a:p>
        </p:txBody>
      </p:sp>
      <p:pic>
        <p:nvPicPr>
          <p:cNvPr id="10244" name="Рисунок 3" descr="эмблема школы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786313"/>
            <a:ext cx="2352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75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Нормативно-правовые </a:t>
            </a:r>
            <a:b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</a:br>
            <a:r>
              <a:rPr lang="ru-RU" sz="2800" smtClean="0">
                <a:solidFill>
                  <a:srgbClr val="990000"/>
                </a:solidFill>
                <a:latin typeface="Arial" charset="0"/>
                <a:cs typeface="Arial" charset="0"/>
              </a:rPr>
              <a:t>документы школы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Устав МБОУ «Школа №72», утвержден приказом Комитета земельных и имущественных отношений Исполнительного комитета г. Казани от 30.03.2015г. №641/КЗИО-ЛК;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Лицензия на осуществление образовательной деятельности, выдана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МОиН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РТ 08.05.2015г. №6432 (бессрочно);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Свидетельство о государственной аккредитации, выдано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МОиН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РТ 12.08.2015г. №3218 (срок действия – до 12.08.2023г.);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Свидетельство о государственной регистрации права на постоянное (бессрочное) пользование земельным участком, выдано Управлением Федеральной службы государственной регистрации, кадастра и картографии РТ 06.12.2010г.;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Свидетельство о государственной регистрации права оперативного управления, выдано Управлением Федеральной службы государственной регистрации, кадастра и картографии РТ 05.05.2010г.;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Санитарно-эпидемиологическое заключение, выдано Федеральной службой по надзору в сфере защиты прав потребителей и благополучия человека по РТ №16.11.12.000.М.000685.07.15 от 06.07.2015г.;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Заключение о соответствии объекта защиты требованиям пожарной безопасности, выдано УНД и ПР ГУ МЧС России по республике Татарстан №40/1 от 28.03.2017г.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5_Eduglobalizatio">
  <a:themeElements>
    <a:clrScheme name="Edu globaliz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du globalizati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u globaliz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globaliz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globaliz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globaliz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globaliz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 globaliz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 globaliz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55_Eduglobalizatio</Template>
  <TotalTime>3685</TotalTime>
  <Words>1327</Words>
  <Application>Microsoft Office PowerPoint</Application>
  <PresentationFormat>Экран (4:3)</PresentationFormat>
  <Paragraphs>300</Paragraphs>
  <Slides>35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Century Gothic</vt:lpstr>
      <vt:lpstr>Calibri</vt:lpstr>
      <vt:lpstr>Times New Roman</vt:lpstr>
      <vt:lpstr>Wingdings</vt:lpstr>
      <vt:lpstr>55_Eduglobalizatio</vt:lpstr>
      <vt:lpstr>Диаграмма Microsoft Office Excel</vt:lpstr>
      <vt:lpstr>Диаграмма Microsoft Excel</vt:lpstr>
      <vt:lpstr>Adobe Acrobat Document</vt:lpstr>
      <vt:lpstr> Социально-активная образовательная среда гуманитарной школы как условие повышения качества образования </vt:lpstr>
      <vt:lpstr>Презентация PowerPoint</vt:lpstr>
      <vt:lpstr>Комплектование классов  в 2017- 2018 учебном году</vt:lpstr>
      <vt:lpstr>          Материально-техническая база</vt:lpstr>
      <vt:lpstr>Материально-техническая база</vt:lpstr>
      <vt:lpstr>Школьная библиотека</vt:lpstr>
      <vt:lpstr>Медицинское обслуживание обучающихся</vt:lpstr>
      <vt:lpstr>Ресурсное обеспечение школы</vt:lpstr>
      <vt:lpstr>Нормативно-правовые  документы школы</vt:lpstr>
      <vt:lpstr>Спортивная площадка школы</vt:lpstr>
      <vt:lpstr>Организация питания</vt:lpstr>
      <vt:lpstr>              Внебюджетная деятельность школы</vt:lpstr>
      <vt:lpstr>Кадровый состав</vt:lpstr>
      <vt:lpstr>Концептуальные принципы образовательной политики школы</vt:lpstr>
      <vt:lpstr>Всероссийский конкурс  «Учитель года»</vt:lpstr>
      <vt:lpstr>Школа Превосходства</vt:lpstr>
      <vt:lpstr>Немецкий языковой диплом</vt:lpstr>
      <vt:lpstr>Казань и Брауншвейг:  успешное сотрудничество</vt:lpstr>
      <vt:lpstr>            Качество обучения и результативность</vt:lpstr>
      <vt:lpstr>Всероссийские проверочные работы</vt:lpstr>
      <vt:lpstr>Качество обучения и результативность</vt:lpstr>
      <vt:lpstr>         Качество обучения и результативность</vt:lpstr>
      <vt:lpstr>Олимпиадное движение в школе</vt:lpstr>
      <vt:lpstr>Изучение родного языка</vt:lpstr>
      <vt:lpstr>Изучение родного языка</vt:lpstr>
      <vt:lpstr>Презентация PowerPoint</vt:lpstr>
      <vt:lpstr>Мир школьного праздника</vt:lpstr>
      <vt:lpstr>              Школьное самоуправление</vt:lpstr>
      <vt:lpstr>Кружки и детские объединения</vt:lpstr>
      <vt:lpstr>Музыкально-театрализованный проект</vt:lpstr>
      <vt:lpstr>О нас можно узнать…</vt:lpstr>
      <vt:lpstr>Топ – 500 лучших школ России</vt:lpstr>
      <vt:lpstr>Топ – 500 лучших школ России</vt:lpstr>
      <vt:lpstr>Рейтинг 100 лучших городских общеобразовательных организаций Республики Татарстан</vt:lpstr>
      <vt:lpstr>      Собраться вместе есть начало,  cохраниться вместе есть прогресс,  pаботать вместе есть успех.         Генри Форд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Пользователь Windows</cp:lastModifiedBy>
  <cp:revision>379</cp:revision>
  <dcterms:created xsi:type="dcterms:W3CDTF">2012-08-29T07:46:42Z</dcterms:created>
  <dcterms:modified xsi:type="dcterms:W3CDTF">2020-04-23T10:17:12Z</dcterms:modified>
</cp:coreProperties>
</file>